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0" r:id="rId1"/>
  </p:sldMasterIdLst>
  <p:notesMasterIdLst>
    <p:notesMasterId r:id="rId29"/>
  </p:notesMasterIdLst>
  <p:handoutMasterIdLst>
    <p:handoutMasterId r:id="rId30"/>
  </p:handoutMasterIdLst>
  <p:sldIdLst>
    <p:sldId id="285" r:id="rId2"/>
    <p:sldId id="257" r:id="rId3"/>
    <p:sldId id="312" r:id="rId4"/>
    <p:sldId id="313" r:id="rId5"/>
    <p:sldId id="314" r:id="rId6"/>
    <p:sldId id="315" r:id="rId7"/>
    <p:sldId id="317" r:id="rId8"/>
    <p:sldId id="318" r:id="rId9"/>
    <p:sldId id="319" r:id="rId10"/>
    <p:sldId id="320" r:id="rId11"/>
    <p:sldId id="296" r:id="rId12"/>
    <p:sldId id="297" r:id="rId13"/>
    <p:sldId id="298" r:id="rId14"/>
    <p:sldId id="301" r:id="rId15"/>
    <p:sldId id="302" r:id="rId16"/>
    <p:sldId id="303" r:id="rId17"/>
    <p:sldId id="307" r:id="rId18"/>
    <p:sldId id="308" r:id="rId19"/>
    <p:sldId id="306" r:id="rId20"/>
    <p:sldId id="309" r:id="rId21"/>
    <p:sldId id="310" r:id="rId22"/>
    <p:sldId id="311" r:id="rId23"/>
    <p:sldId id="321" r:id="rId24"/>
    <p:sldId id="322" r:id="rId25"/>
    <p:sldId id="324" r:id="rId26"/>
    <p:sldId id="323" r:id="rId27"/>
    <p:sldId id="32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9E39"/>
    <a:srgbClr val="595959"/>
    <a:srgbClr val="3F762B"/>
    <a:srgbClr val="1287C3"/>
    <a:srgbClr val="9ECD81"/>
    <a:srgbClr val="9CCB7E"/>
    <a:srgbClr val="404040"/>
    <a:srgbClr val="30AC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72890" autoAdjust="0"/>
  </p:normalViewPr>
  <p:slideViewPr>
    <p:cSldViewPr snapToGrid="0">
      <p:cViewPr varScale="1">
        <p:scale>
          <a:sx n="73" d="100"/>
          <a:sy n="73" d="100"/>
        </p:scale>
        <p:origin x="43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44614A-F242-4544-BA39-B886D03B4C32}" type="datetimeFigureOut">
              <a:rPr lang="en-US" smtClean="0"/>
              <a:t>6/13/2014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FC4E04-2B10-486F-9EBA-FA9025670C5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13224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417E77-3D29-44D7-8320-69B38ED29EC1}" type="datetimeFigureOut">
              <a:rPr lang="en-US" smtClean="0"/>
              <a:t>6/13/2014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2F58B0-C964-4593-A33B-5CA63992B43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0761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42B948-72DF-448F-A2E0-4512E3898A33}" type="slidenum">
              <a:rPr lang="fr-FR" smtClean="0"/>
              <a:pPr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46349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4981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5184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093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2283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0793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3484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3817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4251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0240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724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8380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9907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2371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95753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7544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8136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8955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519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42B948-72DF-448F-A2E0-4512E3898A33}" type="slidenum">
              <a:rPr lang="fr-FR" smtClean="0"/>
              <a:pPr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033903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13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437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6396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7940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337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5214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32F58B0-C964-4593-A33B-5CA63992B4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237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61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514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8788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488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504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3831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959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685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679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37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186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410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522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247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70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544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669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9178A36-F560-43DB-AA8D-4F13A0D8D929}" type="datetime1">
              <a:rPr lang="en-US" smtClean="0"/>
              <a:t>6/13/2014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15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://vimeo.com/2952236" TargetMode="External"/><Relationship Id="rId3" Type="http://schemas.openxmlformats.org/officeDocument/2006/relationships/hyperlink" Target="http://www.instructables.com/id/A-Simple-and-Very-Easy-Inverted-Pendulum-Balancing/" TargetMode="External"/><Relationship Id="rId7" Type="http://schemas.openxmlformats.org/officeDocument/2006/relationships/hyperlink" Target="http://arduino.cc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youtube.com/watch?v=nXymP6ttxD4" TargetMode="External"/><Relationship Id="rId5" Type="http://schemas.openxmlformats.org/officeDocument/2006/relationships/hyperlink" Target="http://www.youtube.com/watch?v=ApcEqZ7Twys" TargetMode="External"/><Relationship Id="rId4" Type="http://schemas.openxmlformats.org/officeDocument/2006/relationships/hyperlink" Target="http://www.youtube.com/watch?v=Rm-2lXlCWZk" TargetMode="External"/><Relationship Id="rId9" Type="http://schemas.openxmlformats.org/officeDocument/2006/relationships/hyperlink" Target="http://ctms.engin.umich.edu/CTMS/index.php?example=InvertedPendulum&amp;section=SimulinkModeling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4417665" y="57951"/>
            <a:ext cx="33963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>
                <a:latin typeface="Calibri" panose="020F0502020204030204" pitchFamily="34" charset="0"/>
              </a:rPr>
              <a:t>École Polytechnique de </a:t>
            </a:r>
            <a:r>
              <a:rPr lang="fr-FR" sz="1600" dirty="0" smtClean="0">
                <a:latin typeface="Calibri" panose="020F0502020204030204" pitchFamily="34" charset="0"/>
              </a:rPr>
              <a:t>Tunisie</a:t>
            </a:r>
          </a:p>
          <a:p>
            <a:pPr algn="ctr"/>
            <a:r>
              <a:rPr lang="fr-FR" sz="1600" dirty="0" smtClean="0">
                <a:latin typeface="Calibri" panose="020F0502020204030204" pitchFamily="34" charset="0"/>
              </a:rPr>
              <a:t>Application à base de microprocesseur</a:t>
            </a:r>
            <a:r>
              <a:rPr lang="fr-FR" sz="1600" dirty="0">
                <a:latin typeface="Calibri" panose="020F0502020204030204" pitchFamily="34" charset="0"/>
              </a:rPr>
              <a:t/>
            </a:r>
            <a:br>
              <a:rPr lang="fr-FR" sz="1600" dirty="0">
                <a:latin typeface="Calibri" panose="020F0502020204030204" pitchFamily="34" charset="0"/>
              </a:rPr>
            </a:br>
            <a:r>
              <a:rPr lang="fr-FR" sz="1600" dirty="0" smtClean="0">
                <a:latin typeface="Calibri" panose="020F0502020204030204" pitchFamily="34" charset="0"/>
              </a:rPr>
              <a:t>2013-2014</a:t>
            </a:r>
            <a:endParaRPr lang="fr-FR" sz="1600" dirty="0">
              <a:latin typeface="Calibri" panose="020F0502020204030204" pitchFamily="34" charset="0"/>
            </a:endParaRPr>
          </a:p>
        </p:txBody>
      </p:sp>
      <p:pic>
        <p:nvPicPr>
          <p:cNvPr id="9" name="Image 8" descr="Sans titre-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293244" y="714651"/>
            <a:ext cx="1605512" cy="148509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703512" y="2433825"/>
            <a:ext cx="87849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0" cap="none" spc="0" normalizeH="0" baseline="0" noProof="0" dirty="0" smtClean="0">
                <a:ln>
                  <a:noFill/>
                </a:ln>
                <a:solidFill>
                  <a:srgbClr val="3F762B"/>
                </a:solidFill>
                <a:effectLst/>
                <a:uLnTx/>
                <a:uFillTx/>
                <a:latin typeface="Arial Black" panose="020B0A04020102020204" pitchFamily="34" charset="0"/>
              </a:rPr>
              <a:t>Robot à deux roues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6000" kern="0" dirty="0" smtClean="0">
                <a:solidFill>
                  <a:srgbClr val="3F762B"/>
                </a:solidFill>
                <a:latin typeface="Arial Narrow" panose="020B0606020202030204" pitchFamily="34" charset="0"/>
              </a:rPr>
              <a:t>(Pendule inversé)</a:t>
            </a:r>
            <a:endParaRPr kumimoji="0" lang="fr-FR" sz="6000" b="0" i="0" u="none" strike="noStrike" kern="0" cap="none" spc="0" normalizeH="0" baseline="0" noProof="0" dirty="0" smtClean="0">
              <a:ln>
                <a:noFill/>
              </a:ln>
              <a:solidFill>
                <a:srgbClr val="3F762B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285467" y="4008986"/>
            <a:ext cx="878497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1" u="sng" strike="noStrike" kern="0" cap="none" spc="0" normalizeH="0" baseline="0" noProof="0" dirty="0" smtClean="0">
                <a:ln>
                  <a:noFill/>
                </a:ln>
                <a:solidFill>
                  <a:srgbClr val="549E39"/>
                </a:solidFill>
                <a:effectLst/>
                <a:uLnTx/>
                <a:uFillTx/>
                <a:latin typeface="Calibri" panose="020F0502020204030204" pitchFamily="34" charset="0"/>
              </a:rPr>
              <a:t>Réalisé par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4000" kern="0" dirty="0" smtClean="0">
                <a:latin typeface="Calibri" panose="020F0502020204030204" pitchFamily="34" charset="0"/>
              </a:rPr>
              <a:t>Yassin AYADI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</a:rPr>
              <a:t>Amèn</a:t>
            </a:r>
            <a:r>
              <a:rPr kumimoji="0" lang="fr-FR" sz="40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</a:rPr>
              <a:t> MEMMI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4000" kern="0" baseline="0" dirty="0" smtClean="0">
                <a:latin typeface="Calibri" panose="020F0502020204030204" pitchFamily="34" charset="0"/>
              </a:rPr>
              <a:t>Mahmoud</a:t>
            </a:r>
            <a:r>
              <a:rPr lang="fr-FR" sz="4000" kern="0" dirty="0" smtClean="0">
                <a:latin typeface="Calibri" panose="020F0502020204030204" pitchFamily="34" charset="0"/>
              </a:rPr>
              <a:t> MASMOUDI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1" u="none" strike="noStrike" kern="0" cap="none" spc="0" normalizeH="0" baseline="0" noProof="0" dirty="0" smtClean="0">
                <a:ln>
                  <a:noFill/>
                </a:ln>
                <a:solidFill>
                  <a:srgbClr val="549E39"/>
                </a:solidFill>
                <a:effectLst/>
                <a:uLnTx/>
                <a:uFillTx/>
                <a:latin typeface="Calibri" panose="020F0502020204030204" pitchFamily="34" charset="0"/>
              </a:rPr>
              <a:t>Elèves ingénieurs en 2</a:t>
            </a:r>
            <a:r>
              <a:rPr kumimoji="0" lang="fr-FR" sz="2800" b="0" i="1" u="none" strike="noStrike" kern="0" cap="none" spc="0" normalizeH="0" baseline="30000" noProof="0" dirty="0" smtClean="0">
                <a:ln>
                  <a:noFill/>
                </a:ln>
                <a:solidFill>
                  <a:srgbClr val="549E39"/>
                </a:solidFill>
                <a:effectLst/>
                <a:uLnTx/>
                <a:uFillTx/>
                <a:latin typeface="Calibri" panose="020F0502020204030204" pitchFamily="34" charset="0"/>
              </a:rPr>
              <a:t>ème</a:t>
            </a:r>
            <a:r>
              <a:rPr kumimoji="0" lang="fr-FR" sz="2800" b="0" i="1" u="none" strike="noStrike" kern="0" cap="none" spc="0" normalizeH="0" baseline="0" noProof="0" dirty="0" smtClean="0">
                <a:ln>
                  <a:noFill/>
                </a:ln>
                <a:solidFill>
                  <a:srgbClr val="549E39"/>
                </a:solidFill>
                <a:effectLst/>
                <a:uLnTx/>
                <a:uFillTx/>
                <a:latin typeface="Calibri" panose="020F0502020204030204" pitchFamily="34" charset="0"/>
              </a:rPr>
              <a:t> année, option: SiSy</a:t>
            </a:r>
          </a:p>
        </p:txBody>
      </p:sp>
    </p:spTree>
    <p:extLst>
      <p:ext uri="{BB962C8B-B14F-4D97-AF65-F5344CB8AC3E}">
        <p14:creationId xmlns:p14="http://schemas.microsoft.com/office/powerpoint/2010/main" val="174760413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921169"/>
            <a:ext cx="88938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 smtClean="0">
                <a:solidFill>
                  <a:srgbClr val="549E39"/>
                </a:solidFill>
                <a:latin typeface="Arial Black" panose="020B0A04020102020204" pitchFamily="34" charset="0"/>
              </a:rPr>
              <a:t>Côté software</a:t>
            </a:r>
            <a:endParaRPr lang="fr-FR" sz="6000" dirty="0">
              <a:solidFill>
                <a:srgbClr val="549E3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10</a:t>
            </a:fld>
            <a:endParaRPr lang="en-US" sz="2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391469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Etude cinématique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11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8658" y="1892586"/>
            <a:ext cx="3511061" cy="3860031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3954" y="2345090"/>
            <a:ext cx="2917592" cy="872672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3954" y="3738545"/>
            <a:ext cx="2938114" cy="983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71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Approximations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12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9567" y="1535375"/>
            <a:ext cx="9132866" cy="839065"/>
          </a:xfrm>
          <a:prstGeom prst="rect">
            <a:avLst/>
          </a:prstGeom>
        </p:spPr>
      </p:pic>
      <p:sp>
        <p:nvSpPr>
          <p:cNvPr id="6" name="Flèche vers le bas 5"/>
          <p:cNvSpPr/>
          <p:nvPr/>
        </p:nvSpPr>
        <p:spPr>
          <a:xfrm>
            <a:off x="3650974" y="2759713"/>
            <a:ext cx="4890052" cy="1766443"/>
          </a:xfrm>
          <a:prstGeom prst="downArrow">
            <a:avLst>
              <a:gd name="adj1" fmla="val 70596"/>
              <a:gd name="adj2" fmla="val 52251"/>
            </a:avLst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TN"/>
          </a:p>
        </p:txBody>
      </p:sp>
      <p:pic>
        <p:nvPicPr>
          <p:cNvPr id="20" name="Imag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7728" y="5087174"/>
            <a:ext cx="7458919" cy="1527858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1337" y="2816283"/>
            <a:ext cx="11726688" cy="157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696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Principe de régulation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13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239" y="4804749"/>
            <a:ext cx="9463688" cy="1688126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015" y="1744134"/>
            <a:ext cx="8661912" cy="261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52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478" y="2699076"/>
            <a:ext cx="9784306" cy="1778040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Choix du régulateur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14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041319" y="2916822"/>
            <a:ext cx="10119108" cy="1178171"/>
          </a:xfrm>
          <a:prstGeom prst="rect">
            <a:avLst/>
          </a:prstGeom>
        </p:spPr>
      </p:pic>
      <p:sp>
        <p:nvSpPr>
          <p:cNvPr id="4" name="Flèche droite 3"/>
          <p:cNvSpPr/>
          <p:nvPr/>
        </p:nvSpPr>
        <p:spPr>
          <a:xfrm>
            <a:off x="4816700" y="2492412"/>
            <a:ext cx="4378816" cy="1951150"/>
          </a:xfrm>
          <a:prstGeom prst="rightArrow">
            <a:avLst>
              <a:gd name="adj1" fmla="val 63201"/>
              <a:gd name="adj2" fmla="val 50000"/>
            </a:avLst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 smtClean="0">
                <a:solidFill>
                  <a:srgbClr val="595959"/>
                </a:solidFill>
              </a:rPr>
              <a:t>Linear Quadratic Regulator</a:t>
            </a:r>
          </a:p>
          <a:p>
            <a:pPr algn="ctr"/>
            <a:r>
              <a:rPr lang="en-US" sz="2400" b="1" dirty="0" smtClean="0">
                <a:solidFill>
                  <a:srgbClr val="595959"/>
                </a:solidFill>
              </a:rPr>
              <a:t>LQR</a:t>
            </a:r>
            <a:endParaRPr lang="en-US" sz="2400" b="1" dirty="0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4491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Simulation sur Matlab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15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619" y="1342786"/>
            <a:ext cx="9938762" cy="4722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82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Simulation sur Matlab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16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722" y="1232289"/>
            <a:ext cx="9064556" cy="526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24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Simulation sur Matlab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17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000" y="1708356"/>
            <a:ext cx="9360000" cy="1341779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6000" y="4413028"/>
            <a:ext cx="9360000" cy="1363422"/>
          </a:xfrm>
          <a:prstGeom prst="rect">
            <a:avLst/>
          </a:prstGeom>
        </p:spPr>
      </p:pic>
      <p:sp>
        <p:nvSpPr>
          <p:cNvPr id="3" name="ZoneTexte 2"/>
          <p:cNvSpPr txBox="1"/>
          <p:nvPr/>
        </p:nvSpPr>
        <p:spPr>
          <a:xfrm>
            <a:off x="5036917" y="3387854"/>
            <a:ext cx="21181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r-FR" dirty="0" smtClean="0"/>
              <a:t>Réponse </a:t>
            </a:r>
            <a:r>
              <a:rPr lang="fr-FR" dirty="0"/>
              <a:t>en position</a:t>
            </a:r>
            <a:endParaRPr lang="ar-TN" dirty="0"/>
          </a:p>
        </p:txBody>
      </p:sp>
      <p:sp>
        <p:nvSpPr>
          <p:cNvPr id="7" name="ZoneTexte 6"/>
          <p:cNvSpPr txBox="1"/>
          <p:nvPr/>
        </p:nvSpPr>
        <p:spPr>
          <a:xfrm>
            <a:off x="4915382" y="5984379"/>
            <a:ext cx="236123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r-FR" dirty="0" smtClean="0"/>
              <a:t>Réponse </a:t>
            </a:r>
            <a:r>
              <a:rPr lang="fr-FR" dirty="0"/>
              <a:t>en </a:t>
            </a:r>
            <a:r>
              <a:rPr lang="fr-FR" dirty="0" smtClean="0"/>
              <a:t>angle</a:t>
            </a:r>
            <a:endParaRPr lang="ar-TN" dirty="0"/>
          </a:p>
        </p:txBody>
      </p:sp>
    </p:spTree>
    <p:extLst>
      <p:ext uri="{BB962C8B-B14F-4D97-AF65-F5344CB8AC3E}">
        <p14:creationId xmlns:p14="http://schemas.microsoft.com/office/powerpoint/2010/main" val="3685672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Simulation sur Matlab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18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5036917" y="4033559"/>
            <a:ext cx="2118167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r-FR" dirty="0" smtClean="0"/>
              <a:t>Réponse </a:t>
            </a:r>
            <a:r>
              <a:rPr lang="fr-FR" dirty="0"/>
              <a:t>en position</a:t>
            </a:r>
            <a:endParaRPr lang="ar-TN" dirty="0"/>
          </a:p>
        </p:txBody>
      </p:sp>
      <p:sp>
        <p:nvSpPr>
          <p:cNvPr id="7" name="ZoneTexte 6"/>
          <p:cNvSpPr txBox="1"/>
          <p:nvPr/>
        </p:nvSpPr>
        <p:spPr>
          <a:xfrm>
            <a:off x="4915382" y="6261806"/>
            <a:ext cx="236123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r-FR" dirty="0" smtClean="0"/>
              <a:t>Réponse </a:t>
            </a:r>
            <a:r>
              <a:rPr lang="fr-FR" dirty="0"/>
              <a:t>en </a:t>
            </a:r>
            <a:r>
              <a:rPr lang="fr-FR" dirty="0" smtClean="0"/>
              <a:t>angle</a:t>
            </a:r>
            <a:endParaRPr lang="ar-TN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3232" y="2263842"/>
            <a:ext cx="7205537" cy="1740834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3232" y="4460658"/>
            <a:ext cx="7205537" cy="1685614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797500" y="1535766"/>
            <a:ext cx="10665948" cy="61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3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Arduino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19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823"/>
          <a:stretch/>
        </p:blipFill>
        <p:spPr>
          <a:xfrm>
            <a:off x="1260283" y="2303362"/>
            <a:ext cx="9671434" cy="2306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107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0"/>
            <a:ext cx="88938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 smtClean="0">
                <a:solidFill>
                  <a:srgbClr val="549E39"/>
                </a:solidFill>
                <a:latin typeface="Arial Black" panose="020B0A04020102020204" pitchFamily="34" charset="0"/>
              </a:rPr>
              <a:t>Introduction</a:t>
            </a:r>
            <a:endParaRPr lang="fr-FR" sz="6000" dirty="0">
              <a:solidFill>
                <a:srgbClr val="549E3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2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0127" y="2082018"/>
            <a:ext cx="763174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>
                <a:solidFill>
                  <a:srgbClr val="549E39"/>
                </a:solidFill>
                <a:latin typeface="Calibri" panose="020F0502020204030204" pitchFamily="34" charset="0"/>
              </a:rPr>
              <a:t>L’importance</a:t>
            </a:r>
            <a:r>
              <a:rPr lang="fr-FR" sz="3200" dirty="0" smtClean="0">
                <a:latin typeface="Calibri" panose="020F0502020204030204" pitchFamily="34" charset="0"/>
              </a:rPr>
              <a:t> du module Application à base de micro-processeur</a:t>
            </a:r>
          </a:p>
          <a:p>
            <a:endParaRPr lang="fr-FR" sz="3200" dirty="0">
              <a:latin typeface="Calibri" panose="020F0502020204030204" pitchFamily="34" charset="0"/>
            </a:endParaRPr>
          </a:p>
          <a:p>
            <a:r>
              <a:rPr lang="fr-FR" sz="3200" dirty="0" smtClean="0">
                <a:solidFill>
                  <a:srgbClr val="549E39"/>
                </a:solidFill>
                <a:latin typeface="Calibri" panose="020F0502020204030204" pitchFamily="34" charset="0"/>
              </a:rPr>
              <a:t>L’initiative</a:t>
            </a:r>
            <a:r>
              <a:rPr lang="fr-FR" sz="3200" dirty="0" smtClean="0">
                <a:latin typeface="Calibri" panose="020F0502020204030204" pitchFamily="34" charset="0"/>
              </a:rPr>
              <a:t> de se lancer dans un projet sérieux</a:t>
            </a:r>
          </a:p>
          <a:p>
            <a:endParaRPr lang="fr-FR" sz="3200" dirty="0">
              <a:latin typeface="Calibri" panose="020F0502020204030204" pitchFamily="34" charset="0"/>
            </a:endParaRPr>
          </a:p>
          <a:p>
            <a:r>
              <a:rPr lang="fr-FR" sz="3200" dirty="0" smtClean="0">
                <a:solidFill>
                  <a:srgbClr val="549E39"/>
                </a:solidFill>
                <a:latin typeface="Calibri" panose="020F0502020204030204" pitchFamily="34" charset="0"/>
              </a:rPr>
              <a:t>Le choix </a:t>
            </a:r>
            <a:r>
              <a:rPr lang="fr-FR" sz="3200" dirty="0" smtClean="0">
                <a:latin typeface="Calibri" panose="020F0502020204030204" pitchFamily="34" charset="0"/>
              </a:rPr>
              <a:t>du projet « Robot à deux roues »</a:t>
            </a:r>
          </a:p>
        </p:txBody>
      </p:sp>
    </p:spTree>
    <p:extLst>
      <p:ext uri="{BB962C8B-B14F-4D97-AF65-F5344CB8AC3E}">
        <p14:creationId xmlns:p14="http://schemas.microsoft.com/office/powerpoint/2010/main" val="51203906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Arduino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20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2777" y="1689903"/>
            <a:ext cx="9086447" cy="2497643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2657749" y="4710896"/>
            <a:ext cx="6876502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r-FR" sz="2800" dirty="0" smtClean="0"/>
              <a:t>Récupération de l’angle et de la vitesse angulaire à l’aide du module Bluetooth</a:t>
            </a:r>
            <a:endParaRPr lang="ar-TN" sz="2800" dirty="0"/>
          </a:p>
        </p:txBody>
      </p:sp>
    </p:spTree>
    <p:extLst>
      <p:ext uri="{BB962C8B-B14F-4D97-AF65-F5344CB8AC3E}">
        <p14:creationId xmlns:p14="http://schemas.microsoft.com/office/powerpoint/2010/main" val="4247551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Arduino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21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931883" y="4839686"/>
            <a:ext cx="10328235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fr-FR" sz="2800" dirty="0" smtClean="0"/>
              <a:t>Calcul de la commande et estimation </a:t>
            </a:r>
            <a:r>
              <a:rPr lang="fr-FR" sz="2800" dirty="0" smtClean="0"/>
              <a:t>de la </a:t>
            </a:r>
            <a:r>
              <a:rPr lang="fr-FR" sz="2800" dirty="0" smtClean="0"/>
              <a:t>position </a:t>
            </a:r>
            <a:r>
              <a:rPr lang="fr-FR" sz="2800" dirty="0" smtClean="0"/>
              <a:t>et de la </a:t>
            </a:r>
            <a:r>
              <a:rPr lang="fr-FR" sz="2800" dirty="0" smtClean="0"/>
              <a:t>vitesse </a:t>
            </a:r>
            <a:endParaRPr lang="ar-TN" sz="28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/>
          <a:srcRect r="7918"/>
          <a:stretch/>
        </p:blipFill>
        <p:spPr>
          <a:xfrm>
            <a:off x="2271383" y="2144124"/>
            <a:ext cx="7649234" cy="173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81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2066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404040"/>
                </a:solidFill>
                <a:latin typeface="Arial Black" panose="020B0A04020102020204" pitchFamily="34" charset="0"/>
              </a:rPr>
              <a:t>Arduino</a:t>
            </a:r>
            <a:endParaRPr lang="fr-FR" sz="4000" dirty="0">
              <a:solidFill>
                <a:srgbClr val="404040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22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7984901" y="2940883"/>
            <a:ext cx="3311175" cy="138499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fr-FR" sz="2800" dirty="0" smtClean="0"/>
              <a:t>Transmission de la commande vers les moteurs</a:t>
            </a:r>
            <a:endParaRPr lang="ar-TN" sz="2800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6845" y="1310210"/>
            <a:ext cx="5896181" cy="4646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128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459504"/>
            <a:ext cx="889380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 smtClean="0">
                <a:solidFill>
                  <a:srgbClr val="549E39"/>
                </a:solidFill>
                <a:latin typeface="Arial Black" panose="020B0A04020102020204" pitchFamily="34" charset="0"/>
              </a:rPr>
              <a:t>Vidéo et démonstration</a:t>
            </a:r>
            <a:endParaRPr lang="fr-FR" sz="6000" dirty="0">
              <a:solidFill>
                <a:srgbClr val="549E3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23</a:t>
            </a:fld>
            <a:endParaRPr lang="en-US" sz="2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8489424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0"/>
            <a:ext cx="88938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 smtClean="0">
                <a:solidFill>
                  <a:srgbClr val="549E39"/>
                </a:solidFill>
                <a:latin typeface="Arial Black" panose="020B0A04020102020204" pitchFamily="34" charset="0"/>
              </a:rPr>
              <a:t>Conclusion</a:t>
            </a:r>
            <a:endParaRPr lang="fr-FR" sz="6000" dirty="0">
              <a:solidFill>
                <a:srgbClr val="549E3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24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sp>
        <p:nvSpPr>
          <p:cNvPr id="4" name="ZoneTexte 4"/>
          <p:cNvSpPr txBox="1"/>
          <p:nvPr/>
        </p:nvSpPr>
        <p:spPr>
          <a:xfrm>
            <a:off x="1412683" y="1594026"/>
            <a:ext cx="9778758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800" b="1" dirty="0" smtClean="0">
                <a:solidFill>
                  <a:srgbClr val="595959"/>
                </a:solidFill>
                <a:latin typeface="Calibri" panose="020F0502020204030204" pitchFamily="34" charset="0"/>
              </a:rPr>
              <a:t>Perspectives d’amélioration </a:t>
            </a:r>
            <a:r>
              <a:rPr lang="fr-FR" sz="28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(Serveur intelligent, Porteur d’objet tout terrain, Chaise roulante de auto-stabilisatrice …)</a:t>
            </a:r>
            <a:endParaRPr lang="fr-FR" sz="3600" b="1" dirty="0" smtClean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b="1" dirty="0" smtClean="0">
                <a:solidFill>
                  <a:srgbClr val="595959"/>
                </a:solidFill>
                <a:latin typeface="Calibri" panose="020F0502020204030204" pitchFamily="34" charset="0"/>
              </a:rPr>
              <a:t>Importance de la pratique dans l’assimilation du théorique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800" b="1" dirty="0" smtClean="0">
                <a:solidFill>
                  <a:srgbClr val="595959"/>
                </a:solidFill>
                <a:latin typeface="Calibri" panose="020F0502020204030204" pitchFamily="34" charset="0"/>
              </a:rPr>
              <a:t>Travail collectif, </a:t>
            </a:r>
            <a:r>
              <a:rPr lang="fr-FR" sz="2800" b="1" dirty="0">
                <a:solidFill>
                  <a:srgbClr val="595959"/>
                </a:solidFill>
                <a:latin typeface="Calibri" panose="020F0502020204030204" pitchFamily="34" charset="0"/>
              </a:rPr>
              <a:t>persévérant et </a:t>
            </a:r>
            <a:r>
              <a:rPr lang="fr-FR" sz="2800" b="1" dirty="0" smtClean="0">
                <a:solidFill>
                  <a:srgbClr val="595959"/>
                </a:solidFill>
                <a:latin typeface="Calibri" panose="020F0502020204030204" pitchFamily="34" charset="0"/>
              </a:rPr>
              <a:t>sérieux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fr-FR" sz="2800" b="1" dirty="0" smtClean="0">
                <a:solidFill>
                  <a:srgbClr val="595959"/>
                </a:solidFill>
                <a:latin typeface="Calibri" panose="020F0502020204030204" pitchFamily="34" charset="0"/>
              </a:rPr>
              <a:t>Détermination pour </a:t>
            </a:r>
            <a:r>
              <a:rPr lang="fr-FR" sz="2800" b="1" dirty="0">
                <a:solidFill>
                  <a:srgbClr val="595959"/>
                </a:solidFill>
                <a:latin typeface="Calibri" panose="020F0502020204030204" pitchFamily="34" charset="0"/>
              </a:rPr>
              <a:t>continuer dans des projets plus développés et plus </a:t>
            </a:r>
            <a:r>
              <a:rPr lang="fr-FR" sz="2800" b="1" dirty="0" smtClean="0">
                <a:solidFill>
                  <a:srgbClr val="595959"/>
                </a:solidFill>
                <a:latin typeface="Calibri" panose="020F0502020204030204" pitchFamily="34" charset="0"/>
              </a:rPr>
              <a:t>intéressants</a:t>
            </a:r>
          </a:p>
          <a:p>
            <a:r>
              <a:rPr lang="fr-FR" sz="2800" b="1" dirty="0" smtClean="0">
                <a:solidFill>
                  <a:srgbClr val="549E39"/>
                </a:solidFill>
                <a:latin typeface="Calibri" panose="020F0502020204030204" pitchFamily="34" charset="0"/>
              </a:rPr>
              <a:t>« Notre </a:t>
            </a:r>
            <a:r>
              <a:rPr lang="fr-FR" sz="2800" b="1" dirty="0">
                <a:solidFill>
                  <a:srgbClr val="549E39"/>
                </a:solidFill>
                <a:latin typeface="Calibri" panose="020F0502020204030204" pitchFamily="34" charset="0"/>
              </a:rPr>
              <a:t>caractère est déterminé par l'absence de certaines expériences plus encore que par celles que l'on </a:t>
            </a:r>
            <a:r>
              <a:rPr lang="fr-FR" sz="2800" b="1" dirty="0" smtClean="0">
                <a:solidFill>
                  <a:srgbClr val="549E39"/>
                </a:solidFill>
                <a:latin typeface="Calibri" panose="020F0502020204030204" pitchFamily="34" charset="0"/>
              </a:rPr>
              <a:t>fait »</a:t>
            </a:r>
            <a:endParaRPr lang="fr-FR" sz="2400" i="1" dirty="0">
              <a:latin typeface="Calibri" panose="020F0502020204030204" pitchFamily="34" charset="0"/>
            </a:endParaRPr>
          </a:p>
          <a:p>
            <a:pPr algn="r"/>
            <a:r>
              <a:rPr lang="fr-FR" sz="2400" i="1" dirty="0" smtClean="0">
                <a:latin typeface="Calibri" panose="020F0502020204030204" pitchFamily="34" charset="0"/>
              </a:rPr>
              <a:t>Emile Michel Cioran</a:t>
            </a:r>
            <a:endParaRPr lang="fr-FR" sz="3600" i="1" dirty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9637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0"/>
            <a:ext cx="88938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 smtClean="0">
                <a:solidFill>
                  <a:srgbClr val="549E39"/>
                </a:solidFill>
                <a:latin typeface="Arial Black" panose="020B0A04020102020204" pitchFamily="34" charset="0"/>
              </a:rPr>
              <a:t>Webographie</a:t>
            </a:r>
            <a:endParaRPr lang="fr-FR" sz="6000" dirty="0">
              <a:solidFill>
                <a:srgbClr val="549E3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25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sp>
        <p:nvSpPr>
          <p:cNvPr id="4" name="ZoneTexte 4"/>
          <p:cNvSpPr txBox="1"/>
          <p:nvPr/>
        </p:nvSpPr>
        <p:spPr>
          <a:xfrm>
            <a:off x="1412683" y="1997839"/>
            <a:ext cx="101010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2000" u="sng" dirty="0">
                <a:hlinkClick r:id="rId3"/>
              </a:rPr>
              <a:t>http://www.instructables.com/id/A-Simple-and-Very-Easy-Inverted-Pendulum-Balancing/</a:t>
            </a:r>
            <a:endParaRPr lang="en-US" sz="20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u="sng" dirty="0">
                <a:hlinkClick r:id="rId4"/>
              </a:rPr>
              <a:t>http://www.youtube.com/watch?v=Rm-2lXlCWZk</a:t>
            </a:r>
            <a:r>
              <a:rPr lang="en-US" sz="2000" dirty="0"/>
              <a:t> (Arduino Tutorial #9: Leonardo vs. Uno)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u="sng" dirty="0">
                <a:hlinkClick r:id="rId5"/>
              </a:rPr>
              <a:t>http://www.youtube.com/watch?v=ApcEqZ7Twys</a:t>
            </a:r>
            <a:r>
              <a:rPr lang="en-US" sz="2000" dirty="0"/>
              <a:t> (Two Wheel Self Balancing Robot)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u="sng" dirty="0">
                <a:hlinkClick r:id="rId6"/>
              </a:rPr>
              <a:t>http://www.youtube.com/watch?v=nXymP6ttxD4</a:t>
            </a:r>
            <a:r>
              <a:rPr lang="en-US" sz="2000" dirty="0"/>
              <a:t> (Arduino - Control DC Motor via Bluetooth)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u="sng" dirty="0">
                <a:hlinkClick r:id="rId7"/>
              </a:rPr>
              <a:t>http://arduino.cc/</a:t>
            </a:r>
            <a:endParaRPr lang="en-US" sz="2000" dirty="0"/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u="sng" dirty="0">
                <a:hlinkClick r:id="rId8"/>
              </a:rPr>
              <a:t>http://vimeo.com/2952236</a:t>
            </a:r>
            <a:r>
              <a:rPr lang="en-US" sz="2000" dirty="0"/>
              <a:t> (Inverted Pendulum)</a:t>
            </a:r>
          </a:p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en-US" sz="2000" u="sng" dirty="0">
                <a:hlinkClick r:id="rId9"/>
              </a:rPr>
              <a:t>http://</a:t>
            </a:r>
            <a:r>
              <a:rPr lang="en-US" sz="2000" u="sng" dirty="0" smtClean="0">
                <a:hlinkClick r:id="rId9"/>
              </a:rPr>
              <a:t>ctms.engin.umich.edu/CTMS/index.php?example=InvertedPendulum&amp;section=SimulinkModeling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0599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054221" y="2459504"/>
            <a:ext cx="1008355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 smtClean="0">
                <a:solidFill>
                  <a:srgbClr val="549E39"/>
                </a:solidFill>
                <a:latin typeface="Arial Black" panose="020B0A04020102020204" pitchFamily="34" charset="0"/>
              </a:rPr>
              <a:t>MERCI</a:t>
            </a:r>
          </a:p>
          <a:p>
            <a:pPr algn="ctr"/>
            <a:r>
              <a:rPr lang="fr-FR" sz="6000" dirty="0" smtClean="0">
                <a:solidFill>
                  <a:srgbClr val="549E39"/>
                </a:solidFill>
                <a:latin typeface="Arial Black" panose="020B0A04020102020204" pitchFamily="34" charset="0"/>
              </a:rPr>
              <a:t>DE VOTRE ATTENTION</a:t>
            </a:r>
            <a:endParaRPr lang="fr-FR" sz="6000" dirty="0">
              <a:solidFill>
                <a:srgbClr val="549E39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764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 shadeToTitle="1"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4417665" y="57951"/>
            <a:ext cx="33963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 dirty="0">
                <a:latin typeface="Calibri" panose="020F0502020204030204" pitchFamily="34" charset="0"/>
              </a:rPr>
              <a:t>École Polytechnique de </a:t>
            </a:r>
            <a:r>
              <a:rPr lang="fr-FR" sz="1600" dirty="0" smtClean="0">
                <a:latin typeface="Calibri" panose="020F0502020204030204" pitchFamily="34" charset="0"/>
              </a:rPr>
              <a:t>Tunisie</a:t>
            </a:r>
          </a:p>
          <a:p>
            <a:pPr algn="ctr"/>
            <a:r>
              <a:rPr lang="fr-FR" sz="1600" dirty="0" smtClean="0">
                <a:latin typeface="Calibri" panose="020F0502020204030204" pitchFamily="34" charset="0"/>
              </a:rPr>
              <a:t>Application à base de microprocesseur</a:t>
            </a:r>
            <a:r>
              <a:rPr lang="fr-FR" sz="1600" dirty="0">
                <a:latin typeface="Calibri" panose="020F0502020204030204" pitchFamily="34" charset="0"/>
              </a:rPr>
              <a:t/>
            </a:r>
            <a:br>
              <a:rPr lang="fr-FR" sz="1600" dirty="0">
                <a:latin typeface="Calibri" panose="020F0502020204030204" pitchFamily="34" charset="0"/>
              </a:rPr>
            </a:br>
            <a:r>
              <a:rPr lang="fr-FR" sz="1600" dirty="0" smtClean="0">
                <a:latin typeface="Calibri" panose="020F0502020204030204" pitchFamily="34" charset="0"/>
              </a:rPr>
              <a:t>2013-2014</a:t>
            </a:r>
            <a:endParaRPr lang="fr-FR" sz="1600" dirty="0">
              <a:latin typeface="Calibri" panose="020F0502020204030204" pitchFamily="34" charset="0"/>
            </a:endParaRPr>
          </a:p>
        </p:txBody>
      </p:sp>
      <p:pic>
        <p:nvPicPr>
          <p:cNvPr id="9" name="Image 8" descr="Sans titre-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293244" y="714651"/>
            <a:ext cx="1605512" cy="1485098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703512" y="2433825"/>
            <a:ext cx="87849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6000" b="0" i="0" u="none" strike="noStrike" kern="0" cap="none" spc="0" normalizeH="0" baseline="0" noProof="0" dirty="0" smtClean="0">
                <a:ln>
                  <a:noFill/>
                </a:ln>
                <a:solidFill>
                  <a:srgbClr val="3F762B"/>
                </a:solidFill>
                <a:effectLst/>
                <a:uLnTx/>
                <a:uFillTx/>
                <a:latin typeface="Arial Black" panose="020B0A04020102020204" pitchFamily="34" charset="0"/>
              </a:rPr>
              <a:t>Robot à deux roues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6000" kern="0" dirty="0" smtClean="0">
                <a:solidFill>
                  <a:srgbClr val="3F762B"/>
                </a:solidFill>
                <a:latin typeface="Arial Narrow" panose="020B0606020202030204" pitchFamily="34" charset="0"/>
              </a:rPr>
              <a:t>(Pendule inversé)</a:t>
            </a:r>
            <a:endParaRPr kumimoji="0" lang="fr-FR" sz="6000" b="0" i="0" u="none" strike="noStrike" kern="0" cap="none" spc="0" normalizeH="0" baseline="0" noProof="0" dirty="0" smtClean="0">
              <a:ln>
                <a:noFill/>
              </a:ln>
              <a:solidFill>
                <a:srgbClr val="3F762B"/>
              </a:solidFill>
              <a:effectLst/>
              <a:uLnTx/>
              <a:uFillTx/>
              <a:latin typeface="Arial Narrow" panose="020B060602020203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285467" y="4008986"/>
            <a:ext cx="878497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1" u="sng" strike="noStrike" kern="0" cap="none" spc="0" normalizeH="0" baseline="0" noProof="0" dirty="0" smtClean="0">
                <a:ln>
                  <a:noFill/>
                </a:ln>
                <a:solidFill>
                  <a:srgbClr val="549E39"/>
                </a:solidFill>
                <a:effectLst/>
                <a:uLnTx/>
                <a:uFillTx/>
                <a:latin typeface="Calibri" panose="020F0502020204030204" pitchFamily="34" charset="0"/>
              </a:rPr>
              <a:t>Réalisé par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4000" kern="0" dirty="0" smtClean="0">
                <a:latin typeface="Calibri" panose="020F0502020204030204" pitchFamily="34" charset="0"/>
              </a:rPr>
              <a:t>Yassin AYADI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40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</a:rPr>
              <a:t>Amèn</a:t>
            </a:r>
            <a:r>
              <a:rPr kumimoji="0" lang="fr-FR" sz="4000" b="0" i="0" u="none" strike="noStrike" kern="0" cap="none" spc="0" normalizeH="0" noProof="0" dirty="0" smtClean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</a:rPr>
              <a:t> MEMMI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 sz="4000" kern="0" baseline="0" dirty="0" smtClean="0">
                <a:latin typeface="Calibri" panose="020F0502020204030204" pitchFamily="34" charset="0"/>
              </a:rPr>
              <a:t>Mahmoud</a:t>
            </a:r>
            <a:r>
              <a:rPr lang="fr-FR" sz="4000" kern="0" dirty="0" smtClean="0">
                <a:latin typeface="Calibri" panose="020F0502020204030204" pitchFamily="34" charset="0"/>
              </a:rPr>
              <a:t> MASMOUDI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FR" sz="2800" b="0" i="1" u="none" strike="noStrike" kern="0" cap="none" spc="0" normalizeH="0" baseline="0" noProof="0" dirty="0" smtClean="0">
                <a:ln>
                  <a:noFill/>
                </a:ln>
                <a:solidFill>
                  <a:srgbClr val="549E39"/>
                </a:solidFill>
                <a:effectLst/>
                <a:uLnTx/>
                <a:uFillTx/>
                <a:latin typeface="Calibri" panose="020F0502020204030204" pitchFamily="34" charset="0"/>
              </a:rPr>
              <a:t>Elèves ingénieurs en 2</a:t>
            </a:r>
            <a:r>
              <a:rPr kumimoji="0" lang="fr-FR" sz="2800" b="0" i="1" u="none" strike="noStrike" kern="0" cap="none" spc="0" normalizeH="0" baseline="30000" noProof="0" dirty="0" smtClean="0">
                <a:ln>
                  <a:noFill/>
                </a:ln>
                <a:solidFill>
                  <a:srgbClr val="549E39"/>
                </a:solidFill>
                <a:effectLst/>
                <a:uLnTx/>
                <a:uFillTx/>
                <a:latin typeface="Calibri" panose="020F0502020204030204" pitchFamily="34" charset="0"/>
              </a:rPr>
              <a:t>ème</a:t>
            </a:r>
            <a:r>
              <a:rPr kumimoji="0" lang="fr-FR" sz="2800" b="0" i="1" u="none" strike="noStrike" kern="0" cap="none" spc="0" normalizeH="0" baseline="0" noProof="0" dirty="0" smtClean="0">
                <a:ln>
                  <a:noFill/>
                </a:ln>
                <a:solidFill>
                  <a:srgbClr val="549E39"/>
                </a:solidFill>
                <a:effectLst/>
                <a:uLnTx/>
                <a:uFillTx/>
                <a:latin typeface="Calibri" panose="020F0502020204030204" pitchFamily="34" charset="0"/>
              </a:rPr>
              <a:t> année, option: SiSy</a:t>
            </a:r>
          </a:p>
        </p:txBody>
      </p:sp>
    </p:spTree>
    <p:extLst>
      <p:ext uri="{BB962C8B-B14F-4D97-AF65-F5344CB8AC3E}">
        <p14:creationId xmlns:p14="http://schemas.microsoft.com/office/powerpoint/2010/main" val="500497692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0"/>
            <a:ext cx="88938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 smtClean="0">
                <a:solidFill>
                  <a:srgbClr val="549E39"/>
                </a:solidFill>
                <a:latin typeface="Arial Black" panose="020B0A04020102020204" pitchFamily="34" charset="0"/>
              </a:rPr>
              <a:t>Plan</a:t>
            </a:r>
            <a:endParaRPr lang="fr-FR" sz="6000" dirty="0">
              <a:solidFill>
                <a:srgbClr val="549E3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3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676000" y="1477108"/>
            <a:ext cx="6840001" cy="4470484"/>
            <a:chOff x="3615395" y="1477108"/>
            <a:chExt cx="6840001" cy="4470484"/>
          </a:xfrm>
        </p:grpSpPr>
        <p:sp>
          <p:nvSpPr>
            <p:cNvPr id="3" name="Rectangle 2"/>
            <p:cNvSpPr/>
            <p:nvPr/>
          </p:nvSpPr>
          <p:spPr>
            <a:xfrm>
              <a:off x="3615396" y="1477108"/>
              <a:ext cx="6840000" cy="900000"/>
            </a:xfrm>
            <a:prstGeom prst="rect">
              <a:avLst/>
            </a:prstGeom>
            <a:solidFill>
              <a:srgbClr val="549E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600" dirty="0" smtClean="0">
                  <a:latin typeface="Arial Narrow" panose="020B0606020202030204" pitchFamily="34" charset="0"/>
                </a:rPr>
                <a:t>Coté hardware</a:t>
              </a:r>
              <a:endParaRPr lang="en-US" sz="3600" dirty="0">
                <a:latin typeface="Arial Narrow" panose="020B0606020202030204" pitchFamily="34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615395" y="2667269"/>
              <a:ext cx="6840000" cy="900000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600" dirty="0" smtClean="0">
                  <a:latin typeface="Arial Narrow" panose="020B0606020202030204" pitchFamily="34" charset="0"/>
                </a:rPr>
                <a:t>Coté software</a:t>
              </a:r>
              <a:endParaRPr lang="en-US" sz="3600" dirty="0">
                <a:latin typeface="Arial Narrow" panose="020B060602020203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615396" y="3857431"/>
              <a:ext cx="6840000" cy="900000"/>
            </a:xfrm>
            <a:prstGeom prst="rect">
              <a:avLst/>
            </a:prstGeom>
            <a:solidFill>
              <a:srgbClr val="549E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600" dirty="0" smtClean="0">
                  <a:latin typeface="Arial Narrow" panose="020B0606020202030204" pitchFamily="34" charset="0"/>
                </a:rPr>
                <a:t>Vidéo et démonstration</a:t>
              </a:r>
              <a:endParaRPr lang="en-US" sz="3600" dirty="0">
                <a:latin typeface="Arial Narrow" panose="020B0606020202030204" pitchFamily="34" charset="0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615395" y="5047592"/>
              <a:ext cx="6840000" cy="900000"/>
            </a:xfrm>
            <a:prstGeom prst="rect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3600" dirty="0" smtClean="0">
                  <a:latin typeface="Arial Narrow" panose="020B0606020202030204" pitchFamily="34" charset="0"/>
                </a:rPr>
                <a:t>Conclusion</a:t>
              </a:r>
              <a:endParaRPr lang="en-US" sz="3600" dirty="0">
                <a:latin typeface="Arial Narrow" panose="020B0606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80248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921169"/>
            <a:ext cx="88938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6000" dirty="0" smtClean="0">
                <a:solidFill>
                  <a:srgbClr val="549E39"/>
                </a:solidFill>
                <a:latin typeface="Arial Black" panose="020B0A04020102020204" pitchFamily="34" charset="0"/>
              </a:rPr>
              <a:t>Côté hardware</a:t>
            </a:r>
            <a:endParaRPr lang="fr-FR" sz="6000" dirty="0">
              <a:solidFill>
                <a:srgbClr val="549E3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4</a:t>
            </a:fld>
            <a:endParaRPr lang="en-US" sz="20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6237567"/>
      </p:ext>
    </p:extLst>
  </p:cSld>
  <p:clrMapOvr>
    <a:masterClrMapping/>
  </p:clrMapOvr>
  <p:transition spd="slow"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4320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595959"/>
                </a:solidFill>
                <a:latin typeface="Arial Black" panose="020B0A04020102020204" pitchFamily="34" charset="0"/>
              </a:rPr>
              <a:t>Les composants utilisés</a:t>
            </a:r>
            <a:endParaRPr lang="fr-FR" sz="4000" dirty="0">
              <a:solidFill>
                <a:srgbClr val="59595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5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sp>
        <p:nvSpPr>
          <p:cNvPr id="4" name="ZoneTexte 4"/>
          <p:cNvSpPr txBox="1"/>
          <p:nvPr/>
        </p:nvSpPr>
        <p:spPr>
          <a:xfrm>
            <a:off x="1649098" y="1898581"/>
            <a:ext cx="4442610" cy="3060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 smtClean="0">
                <a:solidFill>
                  <a:srgbClr val="595959"/>
                </a:solidFill>
                <a:latin typeface="Calibri" panose="020F0502020204030204" pitchFamily="34" charset="0"/>
              </a:rPr>
              <a:t>Conteneur</a:t>
            </a:r>
            <a:endParaRPr lang="fr-FR" sz="4000" b="1" dirty="0" smtClean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endParaRPr lang="fr-FR" sz="4000" b="1" dirty="0" smtClean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Boitier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en carton 155x95 (mm)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Velcros</a:t>
            </a:r>
            <a:endParaRPr lang="fr-FR" sz="2000" dirty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Matériaux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de récupération en polystyrène</a:t>
            </a:r>
          </a:p>
        </p:txBody>
      </p:sp>
      <p:pic>
        <p:nvPicPr>
          <p:cNvPr id="6" name="Picture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371600"/>
            <a:ext cx="5486400" cy="41148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74087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4320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595959"/>
                </a:solidFill>
                <a:latin typeface="Arial Black" panose="020B0A04020102020204" pitchFamily="34" charset="0"/>
              </a:rPr>
              <a:t>Les composants utilisés</a:t>
            </a:r>
            <a:endParaRPr lang="fr-FR" sz="4000" dirty="0">
              <a:solidFill>
                <a:srgbClr val="59595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6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sp>
        <p:nvSpPr>
          <p:cNvPr id="4" name="ZoneTexte 4"/>
          <p:cNvSpPr txBox="1"/>
          <p:nvPr/>
        </p:nvSpPr>
        <p:spPr>
          <a:xfrm>
            <a:off x="1649098" y="1898581"/>
            <a:ext cx="4442610" cy="2599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rgbClr val="595959"/>
                </a:solidFill>
                <a:latin typeface="Calibri" panose="020F0502020204030204" pitchFamily="34" charset="0"/>
              </a:rPr>
              <a:t>Partie opérative</a:t>
            </a:r>
            <a:endParaRPr lang="fr-FR" sz="4000" b="1" dirty="0" smtClean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endParaRPr lang="fr-FR" sz="4000" b="1" dirty="0" smtClean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Deux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moteurs à courant continus avec boitiers réducteurs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2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roues de 60mm de diamètre</a:t>
            </a:r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371600"/>
            <a:ext cx="5486400" cy="41148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4722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4320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595959"/>
                </a:solidFill>
                <a:latin typeface="Arial Black" panose="020B0A04020102020204" pitchFamily="34" charset="0"/>
              </a:rPr>
              <a:t>Les composants utilisés</a:t>
            </a:r>
            <a:endParaRPr lang="fr-FR" sz="4000" dirty="0">
              <a:solidFill>
                <a:srgbClr val="59595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7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1371600"/>
            <a:ext cx="5486400" cy="41148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ZoneTexte 4"/>
          <p:cNvSpPr txBox="1"/>
          <p:nvPr/>
        </p:nvSpPr>
        <p:spPr>
          <a:xfrm>
            <a:off x="1649098" y="1898581"/>
            <a:ext cx="444261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rgbClr val="595959"/>
                </a:solidFill>
                <a:latin typeface="Calibri" panose="020F0502020204030204" pitchFamily="34" charset="0"/>
              </a:rPr>
              <a:t>Partie </a:t>
            </a:r>
            <a:r>
              <a:rPr lang="fr-FR" sz="3600" b="1" dirty="0" smtClean="0">
                <a:solidFill>
                  <a:srgbClr val="595959"/>
                </a:solidFill>
                <a:latin typeface="Calibri" panose="020F0502020204030204" pitchFamily="34" charset="0"/>
              </a:rPr>
              <a:t>de contrôle et module</a:t>
            </a:r>
            <a:endParaRPr lang="fr-FR" sz="4000" b="1" dirty="0" smtClean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endParaRPr lang="fr-FR" sz="4000" b="1" dirty="0" smtClean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Un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Samsung Galaxy S2 (Exploitation du gyroscope)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Une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Carte Arduino Leonardo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Un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module Bluetooth HC-05</a:t>
            </a:r>
          </a:p>
        </p:txBody>
      </p:sp>
    </p:spTree>
    <p:extLst>
      <p:ext uri="{BB962C8B-B14F-4D97-AF65-F5344CB8AC3E}">
        <p14:creationId xmlns:p14="http://schemas.microsoft.com/office/powerpoint/2010/main" val="2479064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/>
          <p:cNvSpPr txBox="1"/>
          <p:nvPr/>
        </p:nvSpPr>
        <p:spPr>
          <a:xfrm>
            <a:off x="1649096" y="274320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595959"/>
                </a:solidFill>
                <a:latin typeface="Arial Black" panose="020B0A04020102020204" pitchFamily="34" charset="0"/>
              </a:rPr>
              <a:t>Les composants utilisés</a:t>
            </a:r>
            <a:endParaRPr lang="fr-FR" sz="4000" dirty="0">
              <a:solidFill>
                <a:srgbClr val="59595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8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sp>
        <p:nvSpPr>
          <p:cNvPr id="7" name="ZoneTexte 4"/>
          <p:cNvSpPr txBox="1"/>
          <p:nvPr/>
        </p:nvSpPr>
        <p:spPr>
          <a:xfrm>
            <a:off x="1649096" y="1622286"/>
            <a:ext cx="7357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rgbClr val="595959"/>
                </a:solidFill>
                <a:latin typeface="Calibri" panose="020F0502020204030204" pitchFamily="34" charset="0"/>
              </a:rPr>
              <a:t>Partie </a:t>
            </a:r>
            <a:r>
              <a:rPr lang="fr-FR" sz="3600" b="1" dirty="0" smtClean="0">
                <a:solidFill>
                  <a:srgbClr val="595959"/>
                </a:solidFill>
                <a:latin typeface="Calibri" panose="020F0502020204030204" pitchFamily="34" charset="0"/>
              </a:rPr>
              <a:t>électrique et connexions</a:t>
            </a:r>
            <a:endParaRPr lang="fr-FR" sz="4000" b="1" dirty="0" smtClean="0">
              <a:solidFill>
                <a:srgbClr val="595959"/>
              </a:solidFill>
              <a:latin typeface="Calibri" panose="020F0502020204030204" pitchFamily="34" charset="0"/>
            </a:endParaRPr>
          </a:p>
        </p:txBody>
      </p:sp>
      <p:sp>
        <p:nvSpPr>
          <p:cNvPr id="8" name="ZoneTexte 4"/>
          <p:cNvSpPr txBox="1"/>
          <p:nvPr/>
        </p:nvSpPr>
        <p:spPr>
          <a:xfrm>
            <a:off x="2051368" y="2418417"/>
            <a:ext cx="8089264" cy="5170646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Des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fils électriques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Des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connecteurs mâle-mâle et femelle-femelle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Une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plaque à essai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Une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pile 9V avec clip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Un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jack d’alimentation 3.1mm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Un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régulateur 9V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2000" dirty="0" smtClean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2000" dirty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2000" dirty="0" smtClean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2000" dirty="0">
              <a:solidFill>
                <a:srgbClr val="595959"/>
              </a:solidFill>
              <a:latin typeface="Calibri" panose="020F0502020204030204" pitchFamily="34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3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condensateurs </a:t>
            </a: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100nF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3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résistances 1kOhm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1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L293D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2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interrupteurs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2000" dirty="0" smtClean="0">
                <a:solidFill>
                  <a:srgbClr val="595959"/>
                </a:solidFill>
                <a:latin typeface="Calibri" panose="020F0502020204030204" pitchFamily="34" charset="0"/>
              </a:rPr>
              <a:t>Un </a:t>
            </a:r>
            <a:r>
              <a:rPr lang="fr-FR" sz="2000" dirty="0">
                <a:solidFill>
                  <a:srgbClr val="595959"/>
                </a:solidFill>
                <a:latin typeface="Calibri" panose="020F0502020204030204" pitchFamily="34" charset="0"/>
              </a:rPr>
              <a:t>transformateur abaisseur de tension 9V (externe)</a:t>
            </a:r>
          </a:p>
        </p:txBody>
      </p:sp>
    </p:spTree>
    <p:extLst>
      <p:ext uri="{BB962C8B-B14F-4D97-AF65-F5344CB8AC3E}">
        <p14:creationId xmlns:p14="http://schemas.microsoft.com/office/powerpoint/2010/main" val="3118053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ZoneTexte 4"/>
          <p:cNvSpPr txBox="1"/>
          <p:nvPr/>
        </p:nvSpPr>
        <p:spPr>
          <a:xfrm>
            <a:off x="1649096" y="274320"/>
            <a:ext cx="88938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 smtClean="0">
                <a:solidFill>
                  <a:srgbClr val="595959"/>
                </a:solidFill>
                <a:latin typeface="Arial Black" panose="020B0A04020102020204" pitchFamily="34" charset="0"/>
              </a:rPr>
              <a:t>Représentation du circuit</a:t>
            </a:r>
            <a:endParaRPr lang="fr-FR" sz="4000" dirty="0">
              <a:solidFill>
                <a:srgbClr val="595959"/>
              </a:solidFill>
              <a:latin typeface="Arial Black" panose="020B0A04020102020204" pitchFamily="34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>
          <a:xfrm>
            <a:off x="0" y="6492875"/>
            <a:ext cx="12192000" cy="365125"/>
          </a:xfrm>
        </p:spPr>
        <p:txBody>
          <a:bodyPr/>
          <a:lstStyle/>
          <a:p>
            <a:fld id="{D57F1E4F-1CFF-5643-939E-217C01CDF565}" type="slidenum">
              <a:rPr lang="en-US" sz="2000" smtClean="0">
                <a:latin typeface="Arial Black" panose="020B0A04020102020204" pitchFamily="34" charset="0"/>
              </a:rPr>
              <a:pPr/>
              <a:t>9</a:t>
            </a:fld>
            <a:endParaRPr lang="en-US" sz="2000" dirty="0">
              <a:latin typeface="Arial Black" panose="020B0A040201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14" y="1068948"/>
            <a:ext cx="11602972" cy="561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76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TC103457496[[fn=Parallax]]</Template>
  <TotalTime>1700</TotalTime>
  <Words>447</Words>
  <Application>Microsoft Office PowerPoint</Application>
  <PresentationFormat>Grand écran</PresentationFormat>
  <Paragraphs>156</Paragraphs>
  <Slides>27</Slides>
  <Notes>27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4" baseType="lpstr">
      <vt:lpstr>Arial</vt:lpstr>
      <vt:lpstr>Arial Black</vt:lpstr>
      <vt:lpstr>Arial Narrow</vt:lpstr>
      <vt:lpstr>Calibri</vt:lpstr>
      <vt:lpstr>Corbel</vt:lpstr>
      <vt:lpstr>Tahoma</vt:lpstr>
      <vt:lpstr>Parallax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lamjed meksi;yassin ayadi mahmoud masmoudi</dc:creator>
  <cp:lastModifiedBy>yassin</cp:lastModifiedBy>
  <cp:revision>128</cp:revision>
  <dcterms:created xsi:type="dcterms:W3CDTF">2013-09-15T13:06:23Z</dcterms:created>
  <dcterms:modified xsi:type="dcterms:W3CDTF">2014-06-13T13:53:07Z</dcterms:modified>
</cp:coreProperties>
</file>

<file path=docProps/thumbnail.jpeg>
</file>